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8" r:id="rId3"/>
    <p:sldId id="257" r:id="rId4"/>
    <p:sldId id="259" r:id="rId5"/>
    <p:sldId id="263" r:id="rId6"/>
    <p:sldId id="307" r:id="rId7"/>
    <p:sldId id="308" r:id="rId8"/>
    <p:sldId id="265" r:id="rId9"/>
    <p:sldId id="266" r:id="rId10"/>
    <p:sldId id="309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  <p:sldId id="316" r:id="rId36"/>
    <p:sldId id="310" r:id="rId37"/>
    <p:sldId id="318" r:id="rId38"/>
    <p:sldId id="290" r:id="rId39"/>
    <p:sldId id="291" r:id="rId40"/>
    <p:sldId id="334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1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752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2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3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96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17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9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2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5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6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31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roceedings/papers/v37/jozefowicz15.pdf" TargetMode="External"/><Relationship Id="rId2" Type="http://schemas.openxmlformats.org/officeDocument/2006/relationships/hyperlink" Target="http://arxiv.org/pdf/1503.04069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Hierarchical Attention Networks From Scratch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Shang Gao</a:t>
            </a:r>
          </a:p>
        </p:txBody>
      </p:sp>
    </p:spTree>
    <p:extLst>
      <p:ext uri="{BB962C8B-B14F-4D97-AF65-F5344CB8AC3E}">
        <p14:creationId xmlns:p14="http://schemas.microsoft.com/office/powerpoint/2010/main" val="331446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797268"/>
            <a:ext cx="9075957" cy="2448911"/>
          </a:xfrm>
        </p:spPr>
        <p:txBody>
          <a:bodyPr>
            <a:normAutofit fontScale="92500"/>
          </a:bodyPr>
          <a:lstStyle/>
          <a:p>
            <a:r>
              <a:rPr lang="en-US" dirty="0"/>
              <a:t>In a basic RNN, new data is written into each cell at every timestep</a:t>
            </a:r>
          </a:p>
          <a:p>
            <a:r>
              <a:rPr lang="en-US" dirty="0"/>
              <a:t>Data from timesteps very early on get diluted because they are written over so many times</a:t>
            </a:r>
          </a:p>
          <a:p>
            <a:r>
              <a:rPr lang="en-US" dirty="0"/>
              <a:t>In the example below, data from the first timestep is read into the RNN</a:t>
            </a:r>
          </a:p>
          <a:p>
            <a:r>
              <a:rPr lang="en-US" dirty="0"/>
              <a:t>At each subsequent timestep, the RNN factors in data from the current timestep</a:t>
            </a:r>
          </a:p>
          <a:p>
            <a:r>
              <a:rPr lang="en-US" dirty="0"/>
              <a:t>By the end of the RNN, the data from the first timestep has very little impact on the output of the RNN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7" y="4080592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2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Basic RNNs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0" y="1828800"/>
            <a:ext cx="9075957" cy="2522484"/>
          </a:xfrm>
        </p:spPr>
        <p:txBody>
          <a:bodyPr>
            <a:normAutofit/>
          </a:bodyPr>
          <a:lstStyle/>
          <a:p>
            <a:r>
              <a:rPr lang="en-US" dirty="0"/>
              <a:t>Basic RNN cells can’t retain information across a large number of timesteps</a:t>
            </a:r>
          </a:p>
          <a:p>
            <a:r>
              <a:rPr lang="en-US" dirty="0"/>
              <a:t>In practice, RNNs can lose data in as few as 3-5 timesteps</a:t>
            </a:r>
          </a:p>
          <a:p>
            <a:r>
              <a:rPr lang="en-US" dirty="0"/>
              <a:t>This is causes problems on tasks where information needs to be retained over a long time</a:t>
            </a:r>
          </a:p>
          <a:p>
            <a:r>
              <a:rPr lang="en-US" dirty="0"/>
              <a:t>For example, in natural language processing, the meaning of a pronoun may depend on what was stated in a previous sentence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27" y="4080592"/>
            <a:ext cx="6561121" cy="2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2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44566"/>
            <a:ext cx="9075957" cy="4403833"/>
          </a:xfrm>
        </p:spPr>
        <p:txBody>
          <a:bodyPr>
            <a:normAutofit/>
          </a:bodyPr>
          <a:lstStyle/>
          <a:p>
            <a:r>
              <a:rPr lang="en-US" dirty="0"/>
              <a:t>Long Short Term Memory cells are advanced RNN cells that address the problem of long-term dependencies </a:t>
            </a:r>
          </a:p>
          <a:p>
            <a:r>
              <a:rPr lang="en-US" dirty="0"/>
              <a:t>Instead of always writing to each cell at every time step, each unit has an internal ‘memory’ that can be written to selectively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69" y="3335336"/>
            <a:ext cx="7437944" cy="2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2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45" y="3669786"/>
            <a:ext cx="8348489" cy="2578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07779"/>
            <a:ext cx="9075957" cy="4440620"/>
          </a:xfrm>
        </p:spPr>
        <p:txBody>
          <a:bodyPr>
            <a:normAutofit/>
          </a:bodyPr>
          <a:lstStyle/>
          <a:p>
            <a:r>
              <a:rPr lang="en-US" dirty="0"/>
              <a:t>Input from the current timestep is written to the internal memory based on how relevant it is to the problem (relevance is learned during training through backpropagation)</a:t>
            </a:r>
          </a:p>
          <a:p>
            <a:r>
              <a:rPr lang="en-US" dirty="0"/>
              <a:t>If the input isn’t relevant, no data is written into the cell</a:t>
            </a:r>
          </a:p>
          <a:p>
            <a:r>
              <a:rPr lang="en-US" dirty="0"/>
              <a:t>This way data can be preserved over many timesteps and be retrieved when it is needed</a:t>
            </a:r>
          </a:p>
        </p:txBody>
      </p:sp>
    </p:spTree>
    <p:extLst>
      <p:ext uri="{BB962C8B-B14F-4D97-AF65-F5344CB8AC3E}">
        <p14:creationId xmlns:p14="http://schemas.microsoft.com/office/powerpoint/2010/main" val="1928593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39310"/>
            <a:ext cx="9075957" cy="4409089"/>
          </a:xfrm>
        </p:spPr>
        <p:txBody>
          <a:bodyPr>
            <a:normAutofit/>
          </a:bodyPr>
          <a:lstStyle/>
          <a:p>
            <a:r>
              <a:rPr lang="en-US" dirty="0"/>
              <a:t>Movement of data into and out of an LSTM cell is controlled by “gates”</a:t>
            </a:r>
          </a:p>
          <a:p>
            <a:r>
              <a:rPr lang="en-US" dirty="0"/>
              <a:t>The “forget gate” outputs a value between 0 (delete) and 1 (keep) and controls how much of the internal memory to keep from the previous timestep</a:t>
            </a:r>
          </a:p>
          <a:p>
            <a:r>
              <a:rPr lang="en-US" dirty="0"/>
              <a:t>For example, at the end of a sentence, when a ‘.’ is encountered, we may want to reset the internal memory of the cell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3643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5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60331"/>
            <a:ext cx="9075957" cy="4388068"/>
          </a:xfrm>
        </p:spPr>
        <p:txBody>
          <a:bodyPr>
            <a:normAutofit/>
          </a:bodyPr>
          <a:lstStyle/>
          <a:p>
            <a:r>
              <a:rPr lang="en-US" dirty="0"/>
              <a:t>The “candidate value” is the processed input value from the current timestep that may be added to memory</a:t>
            </a:r>
          </a:p>
          <a:p>
            <a:pPr lvl="1"/>
            <a:r>
              <a:rPr lang="en-US" dirty="0"/>
              <a:t>Note that </a:t>
            </a:r>
            <a:r>
              <a:rPr lang="en-US" b="1" dirty="0"/>
              <a:t>tanh</a:t>
            </a:r>
            <a:r>
              <a:rPr lang="en-US" dirty="0"/>
              <a:t> activation is used for the “candidate value” to allow for negative values to subtract from memory</a:t>
            </a:r>
          </a:p>
          <a:p>
            <a:r>
              <a:rPr lang="en-US" dirty="0"/>
              <a:t>The “input gate” outputs a value between 0 (delete) and 1 (keep) and controls how much of the candidate value add to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21505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5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60331"/>
            <a:ext cx="9075957" cy="4388067"/>
          </a:xfrm>
        </p:spPr>
        <p:txBody>
          <a:bodyPr>
            <a:normAutofit/>
          </a:bodyPr>
          <a:lstStyle/>
          <a:p>
            <a:r>
              <a:rPr lang="en-US" dirty="0"/>
              <a:t>Combined, the “input gate” and “candidate value” determine what new data gets written into memory</a:t>
            </a:r>
          </a:p>
          <a:p>
            <a:r>
              <a:rPr lang="en-US" dirty="0"/>
              <a:t>The “forget gate” determines how much of the previous memory to retain</a:t>
            </a:r>
          </a:p>
          <a:p>
            <a:r>
              <a:rPr lang="en-US" dirty="0"/>
              <a:t>The new memory of the LSTM cell is the “forget gate” * the previous memory state + the “input gate” * the “candidate value” from the current timestep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15411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05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07779"/>
            <a:ext cx="9075957" cy="2091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LSTM cell does not output the contents of its memory to the next layer</a:t>
            </a:r>
          </a:p>
          <a:p>
            <a:pPr lvl="1"/>
            <a:r>
              <a:rPr lang="en-US" dirty="0"/>
              <a:t>Stored data in memory might not be relevant for current timestep, e.g., a cell can store a pronoun reference and only output when the pronoun appears</a:t>
            </a:r>
          </a:p>
          <a:p>
            <a:r>
              <a:rPr lang="en-US" dirty="0"/>
              <a:t>Instead, an “output” gate outputs a value between 0 and 1 that determines how much of the memory to output</a:t>
            </a:r>
          </a:p>
          <a:p>
            <a:r>
              <a:rPr lang="en-US" dirty="0"/>
              <a:t>The memory goes through a final </a:t>
            </a:r>
            <a:r>
              <a:rPr lang="en-US" b="1" dirty="0"/>
              <a:t>tanh</a:t>
            </a:r>
            <a:r>
              <a:rPr lang="en-US" dirty="0"/>
              <a:t> activation before being passed to the next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5" y="3707527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91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23545"/>
            <a:ext cx="9433309" cy="4424853"/>
          </a:xfrm>
        </p:spPr>
        <p:txBody>
          <a:bodyPr>
            <a:normAutofit/>
          </a:bodyPr>
          <a:lstStyle/>
          <a:p>
            <a:r>
              <a:rPr lang="en-US" sz="1800" dirty="0"/>
              <a:t>Gated Recurrent Units are very similar to LSTMs but use two gates instead of three</a:t>
            </a:r>
          </a:p>
          <a:p>
            <a:r>
              <a:rPr lang="en-US" sz="1800" dirty="0"/>
              <a:t>The “update gate” determines how much of the previous memory to keep</a:t>
            </a:r>
          </a:p>
          <a:p>
            <a:r>
              <a:rPr lang="en-US" sz="1800" dirty="0"/>
              <a:t>The “reset gate” determines how to combine the new input with the previous memory</a:t>
            </a:r>
          </a:p>
          <a:p>
            <a:r>
              <a:rPr lang="en-US" sz="1800" dirty="0"/>
              <a:t>The entire internal memory is output without an additional activation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65" y="3726756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04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vs GRUs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91862"/>
            <a:ext cx="9075957" cy="4356536"/>
          </a:xfrm>
        </p:spPr>
        <p:txBody>
          <a:bodyPr>
            <a:normAutofit/>
          </a:bodyPr>
          <a:lstStyle/>
          <a:p>
            <a:r>
              <a:rPr lang="en-US" dirty="0" err="1">
                <a:hlinkClick r:id="rId2"/>
              </a:rPr>
              <a:t>Greff</a:t>
            </a:r>
            <a:r>
              <a:rPr lang="en-US" dirty="0">
                <a:hlinkClick r:id="rId2"/>
              </a:rPr>
              <a:t>, et al. (2015)</a:t>
            </a:r>
            <a:r>
              <a:rPr lang="en-US" dirty="0"/>
              <a:t> compared LSTMs and GRUs and found they perform about the same</a:t>
            </a:r>
          </a:p>
          <a:p>
            <a:r>
              <a:rPr lang="en-US" dirty="0" err="1">
                <a:hlinkClick r:id="rId3"/>
              </a:rPr>
              <a:t>Jozefowicz</a:t>
            </a:r>
            <a:r>
              <a:rPr lang="en-US" dirty="0">
                <a:hlinkClick r:id="rId3"/>
              </a:rPr>
              <a:t>, et al. (2015)</a:t>
            </a:r>
            <a:r>
              <a:rPr lang="en-US" dirty="0"/>
              <a:t> generated more than ten thousand variants of RNNs and determined that depending on the task, some may perform better than LSTMs</a:t>
            </a:r>
          </a:p>
          <a:p>
            <a:r>
              <a:rPr lang="en-US" dirty="0"/>
              <a:t>GRUs train faster than LSTMs because they are less complex</a:t>
            </a:r>
          </a:p>
          <a:p>
            <a:r>
              <a:rPr lang="en-US" dirty="0"/>
              <a:t>Generally speaking, tuning hyperparameters (e.g. number of units, size of weights) will probably affect performance more than picking between GRU and LSTM</a:t>
            </a:r>
          </a:p>
        </p:txBody>
      </p:sp>
    </p:spTree>
    <p:extLst>
      <p:ext uri="{BB962C8B-B14F-4D97-AF65-F5344CB8AC3E}">
        <p14:creationId xmlns:p14="http://schemas.microsoft.com/office/powerpoint/2010/main" val="2578250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9527902" cy="4550979"/>
          </a:xfrm>
        </p:spPr>
        <p:txBody>
          <a:bodyPr>
            <a:normAutofit/>
          </a:bodyPr>
          <a:lstStyle/>
          <a:p>
            <a:r>
              <a:rPr lang="en-US" dirty="0"/>
              <a:t>National Cancer Institute has asked Oak Ridge National Lab to develop a program that can automatically classify cancer pathology reports</a:t>
            </a:r>
          </a:p>
          <a:p>
            <a:r>
              <a:rPr lang="en-US" dirty="0"/>
              <a:t>Pathology reports are what doctors write up when they diagnose cancer, and NCI uses them to calculate national statistics and track health trends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Different doctors use different terminology to label the same types of cancer</a:t>
            </a:r>
          </a:p>
          <a:p>
            <a:pPr lvl="1"/>
            <a:r>
              <a:rPr lang="en-US" dirty="0"/>
              <a:t>Some diagnoses may reference other types of cancer or other organs that are not the actual cancer being diagnosed</a:t>
            </a:r>
          </a:p>
          <a:p>
            <a:pPr lvl="1"/>
            <a:r>
              <a:rPr lang="en-US" dirty="0"/>
              <a:t>Typos</a:t>
            </a:r>
          </a:p>
          <a:p>
            <a:r>
              <a:rPr lang="en-US" dirty="0"/>
              <a:t>Task: given a pathology report, teach a program to find the type of cancer, location of cancer, histological grade,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1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RNNs for 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28800"/>
            <a:ext cx="9516562" cy="22544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natural input for a neural network is a vector of numeric values (e.g. pixel densities for imaging or audio frequency for speech recognition)</a:t>
            </a:r>
          </a:p>
          <a:p>
            <a:r>
              <a:rPr lang="en-US" dirty="0"/>
              <a:t>How do you feed language as input into a neural network?</a:t>
            </a:r>
          </a:p>
          <a:p>
            <a:r>
              <a:rPr lang="en-US" dirty="0"/>
              <a:t>The most basic solution is </a:t>
            </a:r>
            <a:r>
              <a:rPr lang="en-US" b="1" dirty="0"/>
              <a:t>one hot encoding </a:t>
            </a:r>
          </a:p>
          <a:p>
            <a:pPr lvl="1"/>
            <a:r>
              <a:rPr lang="en-US" dirty="0"/>
              <a:t>A long vector (equal to the length of your vocabulary) where each index represents one word in the vocabulary</a:t>
            </a:r>
          </a:p>
          <a:p>
            <a:pPr lvl="1"/>
            <a:r>
              <a:rPr lang="en-US" dirty="0"/>
              <a:t>For each word, the index corresponding to that word is set to 1, and everything else is set to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3" y="4156076"/>
            <a:ext cx="4555724" cy="20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97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07" y="4204353"/>
            <a:ext cx="6886236" cy="2075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LSTM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97269"/>
            <a:ext cx="9781256" cy="2464676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Trained LSTM to predict the next character given a sequence of characters</a:t>
            </a:r>
          </a:p>
          <a:p>
            <a:r>
              <a:rPr lang="en-US" sz="1800" dirty="0"/>
              <a:t>Training corpus: All books in Hitchhiker’s Guide to the Galaxy series</a:t>
            </a:r>
          </a:p>
          <a:p>
            <a:r>
              <a:rPr lang="en-US" sz="1800" dirty="0"/>
              <a:t>One-hot encoding used to convert each character into a vector</a:t>
            </a:r>
          </a:p>
          <a:p>
            <a:r>
              <a:rPr lang="en-US" sz="1800" dirty="0"/>
              <a:t>72 possible characters – lowercase letters, uppercase letters, numbers, and punctuation</a:t>
            </a:r>
          </a:p>
          <a:p>
            <a:r>
              <a:rPr lang="en-US" sz="1800" dirty="0"/>
              <a:t>Input vector is fed into a layer of 256 LSTM nodes</a:t>
            </a:r>
          </a:p>
          <a:p>
            <a:r>
              <a:rPr lang="en-US" sz="1800" dirty="0"/>
              <a:t>LSTM output fed into a </a:t>
            </a:r>
            <a:r>
              <a:rPr lang="en-US" sz="1800" dirty="0" err="1"/>
              <a:t>softmax</a:t>
            </a:r>
            <a:r>
              <a:rPr lang="en-US" sz="1800" dirty="0"/>
              <a:t> layer that predicts the following character</a:t>
            </a:r>
          </a:p>
          <a:p>
            <a:r>
              <a:rPr lang="en-US" sz="1800" dirty="0"/>
              <a:t>The character with the highest </a:t>
            </a:r>
            <a:r>
              <a:rPr lang="en-US" sz="1800" dirty="0" err="1"/>
              <a:t>softmax</a:t>
            </a:r>
            <a:r>
              <a:rPr lang="en-US" sz="1800" dirty="0"/>
              <a:t> probability is chosen as the next character</a:t>
            </a:r>
          </a:p>
        </p:txBody>
      </p:sp>
    </p:spTree>
    <p:extLst>
      <p:ext uri="{BB962C8B-B14F-4D97-AF65-F5344CB8AC3E}">
        <p14:creationId xmlns:p14="http://schemas.microsoft.com/office/powerpoint/2010/main" val="1568631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Generated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23545"/>
            <a:ext cx="9075957" cy="4424853"/>
          </a:xfrm>
        </p:spPr>
        <p:txBody>
          <a:bodyPr>
            <a:normAutofit/>
          </a:bodyPr>
          <a:lstStyle/>
          <a:p>
            <a:r>
              <a:rPr lang="en-US" b="1" dirty="0"/>
              <a:t>700 iterations: </a:t>
            </a:r>
            <a:r>
              <a:rPr lang="en-US" dirty="0"/>
              <a:t>ae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r>
              <a:rPr lang="en-US" dirty="0"/>
              <a:t> </a:t>
            </a:r>
            <a:r>
              <a:rPr lang="en-US" dirty="0" err="1"/>
              <a:t>ae</a:t>
            </a:r>
            <a:endParaRPr lang="en-US" dirty="0"/>
          </a:p>
          <a:p>
            <a:r>
              <a:rPr lang="en-US" b="1" dirty="0"/>
              <a:t>4200 iterations: </a:t>
            </a:r>
            <a:r>
              <a:rPr lang="en-US" dirty="0"/>
              <a:t>the sand and the said the sand and the said the sand and the said the sand and the said the sand and the said the</a:t>
            </a:r>
          </a:p>
          <a:p>
            <a:r>
              <a:rPr lang="en-US" b="1" dirty="0"/>
              <a:t>36000 iterations: </a:t>
            </a:r>
            <a:r>
              <a:rPr lang="en-US" dirty="0"/>
              <a:t>seared to be a little was a small beach of the ship was a small beach of the ship was a small beach of the ship</a:t>
            </a:r>
          </a:p>
          <a:p>
            <a:r>
              <a:rPr lang="en-US" b="1" dirty="0"/>
              <a:t>100000 iterations: </a:t>
            </a:r>
            <a:r>
              <a:rPr lang="en-US" dirty="0"/>
              <a:t>the second the stars is the stars to the stars in the stars that he had been so the ship had been so the ship had been</a:t>
            </a:r>
          </a:p>
          <a:p>
            <a:r>
              <a:rPr lang="en-US" b="1" dirty="0"/>
              <a:t>290000 iterations: </a:t>
            </a:r>
            <a:r>
              <a:rPr lang="en-US" dirty="0"/>
              <a:t>started to run a computer to the computer to take a bit of a problem off the ship and the sun and the air was the sound</a:t>
            </a:r>
          </a:p>
          <a:p>
            <a:r>
              <a:rPr lang="en-US" b="1" dirty="0"/>
              <a:t>500000 iterations: </a:t>
            </a:r>
            <a:r>
              <a:rPr lang="en-US" dirty="0"/>
              <a:t>"I think the Galaxy will be a lot of things that the second man who could not be continually and the sound of the stars</a:t>
            </a:r>
          </a:p>
        </p:txBody>
      </p:sp>
    </p:spTree>
    <p:extLst>
      <p:ext uri="{BB962C8B-B14F-4D97-AF65-F5344CB8AC3E}">
        <p14:creationId xmlns:p14="http://schemas.microsoft.com/office/powerpoint/2010/main" val="3444691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One Hot Encoding Shortcomings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97117"/>
            <a:ext cx="9075957" cy="4351281"/>
          </a:xfrm>
        </p:spPr>
        <p:txBody>
          <a:bodyPr>
            <a:normAutofit/>
          </a:bodyPr>
          <a:lstStyle/>
          <a:p>
            <a:r>
              <a:rPr lang="en-US" dirty="0"/>
              <a:t>One-hot encoding is lacking because it fails to capture semantic similarity between words, i.e., the inherent meaning of word</a:t>
            </a:r>
          </a:p>
          <a:p>
            <a:r>
              <a:rPr lang="en-US" dirty="0"/>
              <a:t>For example, the words “happy”, “joyful”, and “pleased” all have similar meanings, but under one-hot encoding they are three distinct and unrelated entities</a:t>
            </a:r>
          </a:p>
          <a:p>
            <a:r>
              <a:rPr lang="en-US" dirty="0"/>
              <a:t>What if we could capture the meaning of words within a numerical context?</a:t>
            </a:r>
          </a:p>
        </p:txBody>
      </p:sp>
    </p:spTree>
    <p:extLst>
      <p:ext uri="{BB962C8B-B14F-4D97-AF65-F5344CB8AC3E}">
        <p14:creationId xmlns:p14="http://schemas.microsoft.com/office/powerpoint/2010/main" val="468909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65588"/>
            <a:ext cx="9075957" cy="20284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Word embeddings are vector representations of words that attempt to capture semantic meaning</a:t>
            </a:r>
          </a:p>
          <a:p>
            <a:r>
              <a:rPr lang="en-US" dirty="0"/>
              <a:t>Each word is represented as a vector of numerical values</a:t>
            </a:r>
          </a:p>
          <a:p>
            <a:r>
              <a:rPr lang="en-US" dirty="0"/>
              <a:t>Each index in the vector represents some abstract “concept”</a:t>
            </a:r>
          </a:p>
          <a:p>
            <a:pPr lvl="1"/>
            <a:r>
              <a:rPr lang="en-US" dirty="0"/>
              <a:t>These concepts are unlabeled and learned during training</a:t>
            </a:r>
          </a:p>
          <a:p>
            <a:r>
              <a:rPr lang="en-US" dirty="0"/>
              <a:t>Words that are similar will have similar vectors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347366"/>
              </p:ext>
            </p:extLst>
          </p:nvPr>
        </p:nvGraphicFramePr>
        <p:xfrm>
          <a:off x="2416327" y="3835224"/>
          <a:ext cx="742030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061">
                  <a:extLst>
                    <a:ext uri="{9D8B030D-6E8A-4147-A177-3AD203B41FA5}">
                      <a16:colId xmlns:a16="http://schemas.microsoft.com/office/drawing/2014/main" val="3365821284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3273631859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1613037714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779355048"/>
                    </a:ext>
                  </a:extLst>
                </a:gridCol>
                <a:gridCol w="1484061">
                  <a:extLst>
                    <a:ext uri="{9D8B030D-6E8A-4147-A177-3AD203B41FA5}">
                      <a16:colId xmlns:a16="http://schemas.microsoft.com/office/drawing/2014/main" val="118443723"/>
                    </a:ext>
                  </a:extLst>
                </a:gridCol>
              </a:tblGrid>
              <a:tr h="318038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Masculinity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Royality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Intelligence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35918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23507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28926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Prince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014817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481536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Peasant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456731"/>
                  </a:ext>
                </a:extLst>
              </a:tr>
              <a:tr h="318038">
                <a:tc>
                  <a:txBody>
                    <a:bodyPr/>
                    <a:lstStyle/>
                    <a:p>
                      <a:r>
                        <a:rPr lang="en-US" sz="1600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47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122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494" y="2073966"/>
            <a:ext cx="4926313" cy="3620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26698"/>
            <a:ext cx="5325703" cy="4395151"/>
          </a:xfrm>
        </p:spPr>
        <p:txBody>
          <a:bodyPr>
            <a:normAutofit/>
          </a:bodyPr>
          <a:lstStyle/>
          <a:p>
            <a:r>
              <a:rPr lang="en-US" dirty="0"/>
              <a:t>Words that appear in the same context are more likely to have the same meaning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excited</a:t>
            </a:r>
            <a:r>
              <a:rPr lang="en-US" dirty="0"/>
              <a:t> to see you today!</a:t>
            </a:r>
          </a:p>
          <a:p>
            <a:pPr lvl="1"/>
            <a:r>
              <a:rPr lang="en-US" dirty="0"/>
              <a:t>I am </a:t>
            </a:r>
            <a:r>
              <a:rPr lang="en-US" b="1" dirty="0"/>
              <a:t>ecstatic</a:t>
            </a:r>
            <a:r>
              <a:rPr lang="en-US" dirty="0"/>
              <a:t> to see you today! </a:t>
            </a:r>
          </a:p>
          <a:p>
            <a:r>
              <a:rPr lang="en-US" dirty="0"/>
              <a:t>Word2Vec is an algorithm that uses a funnel-shaped single hidden layer neural network to create word embeddings</a:t>
            </a:r>
          </a:p>
          <a:p>
            <a:r>
              <a:rPr lang="en-US" dirty="0"/>
              <a:t>Given a word (in one-hot encoded format), it tries to predict the neighbors of that word (also in one-hot encoded format), or vice versa</a:t>
            </a:r>
          </a:p>
          <a:p>
            <a:r>
              <a:rPr lang="en-US" dirty="0"/>
              <a:t>Words that appear in the same context will have similar embeddings</a:t>
            </a:r>
          </a:p>
        </p:txBody>
      </p:sp>
    </p:spTree>
    <p:extLst>
      <p:ext uri="{BB962C8B-B14F-4D97-AF65-F5344CB8AC3E}">
        <p14:creationId xmlns:p14="http://schemas.microsoft.com/office/powerpoint/2010/main" val="786907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Word2Vec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97280" y="1923392"/>
            <a:ext cx="4838299" cy="4325005"/>
          </a:xfrm>
        </p:spPr>
        <p:txBody>
          <a:bodyPr>
            <a:normAutofit/>
          </a:bodyPr>
          <a:lstStyle/>
          <a:p>
            <a:r>
              <a:rPr lang="en-US" dirty="0"/>
              <a:t>The model is trained on a large corpus of text using regular backpropagation</a:t>
            </a:r>
          </a:p>
          <a:p>
            <a:r>
              <a:rPr lang="en-US" dirty="0"/>
              <a:t>For each word in the corpus, predict the 5 words to the left and right (or vice versa)</a:t>
            </a:r>
          </a:p>
          <a:p>
            <a:r>
              <a:rPr lang="en-US" dirty="0"/>
              <a:t>Once the model is trained, the embedding for a particular word is the row of the weight matrix associated with that word</a:t>
            </a:r>
          </a:p>
          <a:p>
            <a:r>
              <a:rPr lang="en-US" dirty="0"/>
              <a:t>Many pretrained vectors (e.g. Google) can be downloaded online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972" y="202871"/>
            <a:ext cx="5554082" cy="60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9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" y="139903"/>
            <a:ext cx="12160462" cy="6021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853" y="6379779"/>
            <a:ext cx="5219437" cy="502065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Word2Vec on 20 Newsgroups</a:t>
            </a:r>
          </a:p>
        </p:txBody>
      </p:sp>
    </p:spTree>
    <p:extLst>
      <p:ext uri="{BB962C8B-B14F-4D97-AF65-F5344CB8AC3E}">
        <p14:creationId xmlns:p14="http://schemas.microsoft.com/office/powerpoint/2010/main" val="336146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Deep Learning NLP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9075957" cy="4393322"/>
          </a:xfrm>
        </p:spPr>
        <p:txBody>
          <a:bodyPr>
            <a:normAutofit/>
          </a:bodyPr>
          <a:lstStyle/>
          <a:p>
            <a:r>
              <a:rPr lang="en-US" dirty="0"/>
              <a:t>Generate Word Embeddings</a:t>
            </a:r>
          </a:p>
          <a:p>
            <a:pPr lvl="1"/>
            <a:r>
              <a:rPr lang="en-US" dirty="0"/>
              <a:t>Python </a:t>
            </a:r>
            <a:r>
              <a:rPr lang="en-US" dirty="0" err="1"/>
              <a:t>gensim</a:t>
            </a:r>
            <a:r>
              <a:rPr lang="en-US" dirty="0"/>
              <a:t> package</a:t>
            </a:r>
          </a:p>
          <a:p>
            <a:r>
              <a:rPr lang="en-US" dirty="0"/>
              <a:t>Feed word embeddings into LSTM or GRU layer</a:t>
            </a:r>
          </a:p>
          <a:p>
            <a:r>
              <a:rPr lang="en-US" dirty="0"/>
              <a:t>Feed output of LSTM or GRU layer into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596" y="3488628"/>
            <a:ext cx="6887767" cy="28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3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9075957" cy="4393322"/>
          </a:xfrm>
        </p:spPr>
        <p:txBody>
          <a:bodyPr>
            <a:normAutofit/>
          </a:bodyPr>
          <a:lstStyle/>
          <a:p>
            <a:r>
              <a:rPr lang="en-US" dirty="0"/>
              <a:t>Language Models</a:t>
            </a:r>
          </a:p>
          <a:p>
            <a:pPr lvl="1"/>
            <a:r>
              <a:rPr lang="en-US" dirty="0"/>
              <a:t>Given a series of words, predict the next word</a:t>
            </a:r>
          </a:p>
          <a:p>
            <a:pPr lvl="1"/>
            <a:r>
              <a:rPr lang="en-US" dirty="0"/>
              <a:t>Understand the inherent patterns in a given language</a:t>
            </a:r>
          </a:p>
          <a:p>
            <a:pPr lvl="1"/>
            <a:r>
              <a:rPr lang="en-US" dirty="0"/>
              <a:t>Useful for autocompletion and machine translation</a:t>
            </a:r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Given a sentence or document, classify if it is positive or negative</a:t>
            </a:r>
          </a:p>
          <a:p>
            <a:pPr lvl="1"/>
            <a:r>
              <a:rPr lang="en-US" dirty="0"/>
              <a:t>Useful for analyzing the success of a product launch or automated stock trading based off news</a:t>
            </a:r>
          </a:p>
          <a:p>
            <a:r>
              <a:rPr lang="en-US" dirty="0"/>
              <a:t>Other forms text classification</a:t>
            </a:r>
          </a:p>
          <a:p>
            <a:pPr lvl="1"/>
            <a:r>
              <a:rPr lang="en-US" dirty="0"/>
              <a:t>Cancer pathology report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88735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33903"/>
            <a:ext cx="8946541" cy="4314496"/>
          </a:xfrm>
        </p:spPr>
        <p:txBody>
          <a:bodyPr>
            <a:normAutofit/>
          </a:bodyPr>
          <a:lstStyle/>
          <a:p>
            <a:r>
              <a:rPr lang="en-US" dirty="0"/>
              <a:t>The performance of various different classifiers were tested:</a:t>
            </a:r>
          </a:p>
          <a:p>
            <a:pPr lvl="1"/>
            <a:r>
              <a:rPr lang="en-US" dirty="0"/>
              <a:t>Traditional machine learning classifiers: Naive Bayes, Logistic Regression, Support Vector Machines, Random Forests, and XG-Boost</a:t>
            </a:r>
          </a:p>
          <a:p>
            <a:pPr lvl="1"/>
            <a:r>
              <a:rPr lang="en-US" dirty="0"/>
              <a:t>Traditional machine learning classifiers require manually defined features, such n-grams and </a:t>
            </a:r>
            <a:r>
              <a:rPr lang="en-US" dirty="0" err="1"/>
              <a:t>tf-idf</a:t>
            </a:r>
            <a:endParaRPr lang="en-US" dirty="0"/>
          </a:p>
          <a:p>
            <a:pPr lvl="1"/>
            <a:r>
              <a:rPr lang="en-US" dirty="0"/>
              <a:t>Deep learning methods: recurrent neural networks, convolutional neural networks, and hierarchical attention networks</a:t>
            </a:r>
          </a:p>
          <a:p>
            <a:pPr lvl="1"/>
            <a:r>
              <a:rPr lang="en-US" dirty="0"/>
              <a:t>Given enough data, deep learning methods can learn their own features, such as which words or phrases are important</a:t>
            </a:r>
          </a:p>
          <a:p>
            <a:r>
              <a:rPr lang="en-US" dirty="0"/>
              <a:t>The Hierarchical Attention Network is a relatively new deep learning model that came out last year and is one of the top performers</a:t>
            </a:r>
          </a:p>
        </p:txBody>
      </p:sp>
    </p:spTree>
    <p:extLst>
      <p:ext uri="{BB962C8B-B14F-4D97-AF65-F5344CB8AC3E}">
        <p14:creationId xmlns:p14="http://schemas.microsoft.com/office/powerpoint/2010/main" val="1710811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Advanced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70841"/>
            <a:ext cx="4772748" cy="4361517"/>
          </a:xfrm>
        </p:spPr>
        <p:txBody>
          <a:bodyPr>
            <a:normAutofit/>
          </a:bodyPr>
          <a:lstStyle/>
          <a:p>
            <a:r>
              <a:rPr lang="en-US" dirty="0"/>
              <a:t>Question Answering</a:t>
            </a:r>
          </a:p>
          <a:p>
            <a:pPr lvl="1"/>
            <a:r>
              <a:rPr lang="en-US" dirty="0"/>
              <a:t>Read a document and then answer questions</a:t>
            </a:r>
          </a:p>
          <a:p>
            <a:pPr lvl="1"/>
            <a:r>
              <a:rPr lang="en-US" dirty="0"/>
              <a:t>Many models use RNNs as their foundation</a:t>
            </a:r>
          </a:p>
          <a:p>
            <a:r>
              <a:rPr lang="en-US" dirty="0"/>
              <a:t>Automated Image Captioning</a:t>
            </a:r>
          </a:p>
          <a:p>
            <a:pPr lvl="1"/>
            <a:r>
              <a:rPr lang="en-US" dirty="0"/>
              <a:t>Given an image, automatically generate a caption</a:t>
            </a:r>
          </a:p>
          <a:p>
            <a:pPr lvl="1"/>
            <a:r>
              <a:rPr lang="en-US" dirty="0"/>
              <a:t>Many models use both CNNs and RNNs</a:t>
            </a:r>
          </a:p>
          <a:p>
            <a:r>
              <a:rPr lang="en-US" dirty="0"/>
              <a:t>Machine Translation</a:t>
            </a:r>
          </a:p>
          <a:p>
            <a:pPr lvl="1"/>
            <a:r>
              <a:rPr lang="en-US" dirty="0"/>
              <a:t>Automatically translate text from one language to another</a:t>
            </a:r>
          </a:p>
          <a:p>
            <a:pPr lvl="1"/>
            <a:r>
              <a:rPr lang="en-US" dirty="0"/>
              <a:t>Many models (including Google Translate) use RNNs as their foundation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72" y="877612"/>
            <a:ext cx="5140048" cy="46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04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Bi-directional 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39310"/>
            <a:ext cx="9764385" cy="4409089"/>
          </a:xfrm>
        </p:spPr>
        <p:txBody>
          <a:bodyPr>
            <a:normAutofit/>
          </a:bodyPr>
          <a:lstStyle/>
          <a:p>
            <a:r>
              <a:rPr lang="en-US" dirty="0"/>
              <a:t>Sometimes, important context for a word comes after the word (especially important translation)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flying across the sky</a:t>
            </a:r>
          </a:p>
          <a:p>
            <a:pPr lvl="1"/>
            <a:r>
              <a:rPr lang="en-US" dirty="0"/>
              <a:t>I saw a </a:t>
            </a:r>
            <a:r>
              <a:rPr lang="en-US" b="1" dirty="0"/>
              <a:t>crane</a:t>
            </a:r>
            <a:r>
              <a:rPr lang="en-US" dirty="0"/>
              <a:t> lifting a large boulder</a:t>
            </a:r>
          </a:p>
          <a:p>
            <a:r>
              <a:rPr lang="en-US" dirty="0"/>
              <a:t>Solution - use two LSTM layers, one that reads the input forward and one that reads the input backwards, and concatenate their outputs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55" y="3935803"/>
            <a:ext cx="6439695" cy="22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76097"/>
            <a:ext cx="9764385" cy="4372301"/>
          </a:xfrm>
        </p:spPr>
        <p:txBody>
          <a:bodyPr>
            <a:normAutofit/>
          </a:bodyPr>
          <a:lstStyle/>
          <a:p>
            <a:r>
              <a:rPr lang="en-US" dirty="0"/>
              <a:t>Sometimes only a few words in a sentence or document are important and the rest do not contribute as much meaning</a:t>
            </a:r>
          </a:p>
          <a:p>
            <a:pPr lvl="1"/>
            <a:r>
              <a:rPr lang="en-US" dirty="0"/>
              <a:t>For example, when classifying cancer location from cancer pathology reports, we may only care about certain keywords like “right upper lung” or “ovarian”</a:t>
            </a:r>
          </a:p>
          <a:p>
            <a:r>
              <a:rPr lang="en-US" dirty="0"/>
              <a:t>In a traditional RNN, we usually take the output at the last timestep</a:t>
            </a:r>
          </a:p>
          <a:p>
            <a:r>
              <a:rPr lang="en-US" dirty="0"/>
              <a:t>By the last timestep, information from the important words may have been diluted, even with LSTMs and GRUs units</a:t>
            </a:r>
          </a:p>
          <a:p>
            <a:r>
              <a:rPr lang="en-US" dirty="0"/>
              <a:t>How can we capture the information at the most important words?</a:t>
            </a:r>
          </a:p>
        </p:txBody>
      </p:sp>
    </p:spTree>
    <p:extLst>
      <p:ext uri="{BB962C8B-B14F-4D97-AF65-F5344CB8AC3E}">
        <p14:creationId xmlns:p14="http://schemas.microsoft.com/office/powerpoint/2010/main" val="3045661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25" y="3223974"/>
            <a:ext cx="7568379" cy="30938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860331"/>
            <a:ext cx="9764385" cy="1476703"/>
          </a:xfrm>
        </p:spPr>
        <p:txBody>
          <a:bodyPr>
            <a:normAutofit/>
          </a:bodyPr>
          <a:lstStyle/>
          <a:p>
            <a:r>
              <a:rPr lang="en-US" dirty="0"/>
              <a:t>Naïve solution: to prevent information loss, instead of using the LSTM output at the last timestep, take the LSTM output at every timestep and use the average</a:t>
            </a:r>
          </a:p>
          <a:p>
            <a:r>
              <a:rPr lang="en-US" dirty="0"/>
              <a:t>Better solution: find the important timesteps, and weight the output at those timesteps much higher when doing the average</a:t>
            </a:r>
          </a:p>
        </p:txBody>
      </p:sp>
    </p:spTree>
    <p:extLst>
      <p:ext uri="{BB962C8B-B14F-4D97-AF65-F5344CB8AC3E}">
        <p14:creationId xmlns:p14="http://schemas.microsoft.com/office/powerpoint/2010/main" val="68521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65586"/>
            <a:ext cx="4181890" cy="4382812"/>
          </a:xfrm>
        </p:spPr>
        <p:txBody>
          <a:bodyPr>
            <a:normAutofit/>
          </a:bodyPr>
          <a:lstStyle/>
          <a:p>
            <a:r>
              <a:rPr lang="en-US" dirty="0"/>
              <a:t>An attention mechanism calculates how important the LSTM output at each timestep is</a:t>
            </a:r>
          </a:p>
          <a:p>
            <a:r>
              <a:rPr lang="en-US" dirty="0"/>
              <a:t>It’s a simple feedforward network with a single (tanh) hidden layer and a </a:t>
            </a:r>
            <a:r>
              <a:rPr lang="en-US" dirty="0" err="1"/>
              <a:t>softmax</a:t>
            </a:r>
            <a:r>
              <a:rPr lang="en-US" dirty="0"/>
              <a:t> output</a:t>
            </a:r>
          </a:p>
          <a:p>
            <a:r>
              <a:rPr lang="en-US" dirty="0"/>
              <a:t>At each timestep, feed the output from the LSTM/GRU into the attention mechanism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09006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3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75945"/>
            <a:ext cx="4181890" cy="4272453"/>
          </a:xfrm>
        </p:spPr>
        <p:txBody>
          <a:bodyPr>
            <a:normAutofit/>
          </a:bodyPr>
          <a:lstStyle/>
          <a:p>
            <a:r>
              <a:rPr lang="en-US" dirty="0"/>
              <a:t>Once the attention mechanism has all the timesteps, it calculates a </a:t>
            </a:r>
            <a:r>
              <a:rPr lang="en-US" dirty="0" err="1"/>
              <a:t>softmax</a:t>
            </a:r>
            <a:r>
              <a:rPr lang="en-US" dirty="0"/>
              <a:t> over all the timesteps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always adds to 1</a:t>
            </a:r>
          </a:p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tells us how to weight the output at each timestep, i.e., how important each timestep is</a:t>
            </a:r>
          </a:p>
          <a:p>
            <a:r>
              <a:rPr lang="en-US" dirty="0"/>
              <a:t>Multiply the output at each timestep with its corresponding </a:t>
            </a:r>
            <a:r>
              <a:rPr lang="en-US" dirty="0" err="1"/>
              <a:t>softmax</a:t>
            </a:r>
            <a:r>
              <a:rPr lang="en-US" dirty="0"/>
              <a:t> weight and add to create a weighted average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0" y="1090069"/>
            <a:ext cx="6584896" cy="45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50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12883"/>
            <a:ext cx="4199934" cy="3132083"/>
          </a:xfrm>
        </p:spPr>
        <p:txBody>
          <a:bodyPr>
            <a:normAutofit/>
          </a:bodyPr>
          <a:lstStyle/>
          <a:p>
            <a:r>
              <a:rPr lang="en-US" dirty="0"/>
              <a:t>Attention mechanisms can take into account “context” to determine what’s important</a:t>
            </a:r>
          </a:p>
          <a:p>
            <a:r>
              <a:rPr lang="en-US" dirty="0"/>
              <a:t>Remember dot product is a measure of similarity – two vectors that are similar will have larger dot product</a:t>
            </a:r>
          </a:p>
          <a:p>
            <a:r>
              <a:rPr lang="en-US" dirty="0"/>
              <a:t>In normal </a:t>
            </a:r>
            <a:r>
              <a:rPr lang="en-US" dirty="0" err="1"/>
              <a:t>softmax</a:t>
            </a:r>
            <a:r>
              <a:rPr lang="en-US" dirty="0"/>
              <a:t>, dot product input with randomly initialized weights before applying </a:t>
            </a:r>
            <a:r>
              <a:rPr lang="en-US" dirty="0" err="1"/>
              <a:t>softmax</a:t>
            </a:r>
            <a:r>
              <a:rPr lang="en-US" dirty="0"/>
              <a:t>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81" y="1102373"/>
            <a:ext cx="6414207" cy="4297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035" y="5023946"/>
            <a:ext cx="3284424" cy="9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4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60179"/>
            <a:ext cx="4147382" cy="4288219"/>
          </a:xfrm>
        </p:spPr>
        <p:txBody>
          <a:bodyPr>
            <a:normAutofit/>
          </a:bodyPr>
          <a:lstStyle/>
          <a:p>
            <a:r>
              <a:rPr lang="en-US" dirty="0"/>
              <a:t>Instead, we can dot product with a vector that represents “context” to find words most similar/relevant to that context:</a:t>
            </a:r>
          </a:p>
          <a:p>
            <a:pPr lvl="1"/>
            <a:r>
              <a:rPr lang="en-US" dirty="0"/>
              <a:t>For question answering, can represent a question being asked</a:t>
            </a:r>
          </a:p>
          <a:p>
            <a:pPr lvl="1"/>
            <a:r>
              <a:rPr lang="en-US" dirty="0"/>
              <a:t>For machine translation, can represent the previous sentence</a:t>
            </a:r>
          </a:p>
          <a:p>
            <a:pPr lvl="1"/>
            <a:r>
              <a:rPr lang="en-US" dirty="0"/>
              <a:t>For classification, can be initialized randomly and learned during training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81" y="1102373"/>
            <a:ext cx="6414207" cy="42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7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996966"/>
            <a:ext cx="9764385" cy="4251432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27" y="2827283"/>
            <a:ext cx="10993905" cy="28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7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LSTM Improvements</a:t>
            </a:r>
            <a:br>
              <a:rPr lang="en-US" sz="3800" dirty="0"/>
            </a:br>
            <a:r>
              <a:rPr lang="en-US" sz="2800" dirty="0"/>
              <a:t>Attention Mechanisms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8" y="2648606"/>
            <a:ext cx="11226380" cy="333703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03311" y="1996966"/>
            <a:ext cx="9764385" cy="4251432"/>
          </a:xfrm>
        </p:spPr>
        <p:txBody>
          <a:bodyPr>
            <a:normAutofit/>
          </a:bodyPr>
          <a:lstStyle/>
          <a:p>
            <a:r>
              <a:rPr lang="en-US" dirty="0"/>
              <a:t>With attention, you can visualize how important each timestep is for a particular task</a:t>
            </a:r>
          </a:p>
        </p:txBody>
      </p:sp>
    </p:spTree>
    <p:extLst>
      <p:ext uri="{BB962C8B-B14F-4D97-AF65-F5344CB8AC3E}">
        <p14:creationId xmlns:p14="http://schemas.microsoft.com/office/powerpoint/2010/main" val="67994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07628"/>
            <a:ext cx="8946541" cy="434077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Review of Recurrent Neural Networks</a:t>
            </a:r>
          </a:p>
          <a:p>
            <a:pPr lvl="1"/>
            <a:r>
              <a:rPr lang="en-US" dirty="0"/>
              <a:t>Advanced RNN Architectures</a:t>
            </a:r>
          </a:p>
          <a:p>
            <a:pPr lvl="2"/>
            <a:r>
              <a:rPr lang="en-US" dirty="0"/>
              <a:t>Long-Short-Term-Memory</a:t>
            </a:r>
          </a:p>
          <a:p>
            <a:pPr lvl="2"/>
            <a:r>
              <a:rPr lang="en-US" dirty="0"/>
              <a:t>Gated Recurrent Units</a:t>
            </a:r>
          </a:p>
          <a:p>
            <a:pPr lvl="1"/>
            <a:r>
              <a:rPr lang="en-US" dirty="0"/>
              <a:t>RNNs for Natural Language Processing</a:t>
            </a:r>
          </a:p>
          <a:p>
            <a:pPr lvl="2"/>
            <a:r>
              <a:rPr lang="en-US" dirty="0"/>
              <a:t>Word Embeddings</a:t>
            </a:r>
          </a:p>
          <a:p>
            <a:pPr lvl="2"/>
            <a:r>
              <a:rPr lang="en-US" dirty="0"/>
              <a:t>NLP Applications</a:t>
            </a:r>
          </a:p>
          <a:p>
            <a:pPr lvl="1"/>
            <a:r>
              <a:rPr lang="en-US" dirty="0"/>
              <a:t>Attention Mechanisms</a:t>
            </a:r>
          </a:p>
          <a:p>
            <a:pPr lvl="1"/>
            <a:r>
              <a:rPr lang="en-US" dirty="0"/>
              <a:t>Hierarchical Attention Networks</a:t>
            </a:r>
          </a:p>
        </p:txBody>
      </p:sp>
    </p:spTree>
    <p:extLst>
      <p:ext uri="{BB962C8B-B14F-4D97-AF65-F5344CB8AC3E}">
        <p14:creationId xmlns:p14="http://schemas.microsoft.com/office/powerpoint/2010/main" val="1910066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CNNs for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5076"/>
            <a:ext cx="3948359" cy="4393322"/>
          </a:xfrm>
        </p:spPr>
        <p:txBody>
          <a:bodyPr>
            <a:normAutofit/>
          </a:bodyPr>
          <a:lstStyle/>
          <a:p>
            <a:r>
              <a:rPr lang="en-US" dirty="0"/>
              <a:t>3 Parallel Convolution Layers</a:t>
            </a:r>
          </a:p>
          <a:p>
            <a:pPr lvl="1"/>
            <a:r>
              <a:rPr lang="en-US" dirty="0"/>
              <a:t>Take in Word2Vec embeddings</a:t>
            </a:r>
          </a:p>
          <a:p>
            <a:pPr lvl="1"/>
            <a:r>
              <a:rPr lang="en-US" dirty="0"/>
              <a:t>Process 3, 4, and 5 words at a time</a:t>
            </a:r>
          </a:p>
          <a:p>
            <a:r>
              <a:rPr lang="en-US" dirty="0" err="1"/>
              <a:t>Maxpool</a:t>
            </a:r>
            <a:r>
              <a:rPr lang="en-US" dirty="0"/>
              <a:t> and Concatenate</a:t>
            </a:r>
          </a:p>
          <a:p>
            <a:pPr lvl="1"/>
            <a:r>
              <a:rPr lang="en-US" dirty="0"/>
              <a:t>For each dimension in the convolution filters, find strongest feature across entire text</a:t>
            </a:r>
          </a:p>
          <a:p>
            <a:pPr lvl="1"/>
            <a:r>
              <a:rPr lang="en-US" dirty="0"/>
              <a:t>Ensures every sentence, no matter how long, is represented by same length vector</a:t>
            </a:r>
          </a:p>
          <a:p>
            <a:r>
              <a:rPr lang="en-US" dirty="0"/>
              <a:t>Dense and </a:t>
            </a:r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AFDBB-5E25-4CA0-9689-EFF3F5D3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671" y="2316680"/>
            <a:ext cx="7043957" cy="28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23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97AC5E-B543-4237-B875-BCEA29DD6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99255" cy="4023360"/>
          </a:xfrm>
        </p:spPr>
        <p:txBody>
          <a:bodyPr>
            <a:normAutofit/>
          </a:bodyPr>
          <a:lstStyle/>
          <a:p>
            <a:r>
              <a:rPr lang="en-US" dirty="0"/>
              <a:t>The Hierarchical Attention Network (HAN) is a deep learning model for document classification </a:t>
            </a:r>
          </a:p>
          <a:p>
            <a:r>
              <a:rPr lang="en-US" dirty="0"/>
              <a:t>Built from bidirectional RNNs composed of GRUs/LSTMs with attention mechanisms</a:t>
            </a:r>
          </a:p>
          <a:p>
            <a:r>
              <a:rPr lang="en-US" dirty="0"/>
              <a:t>Composed of “hierarchies” where the outputs of the lower hierarchies become the inputs to the upper hierarchies</a:t>
            </a:r>
          </a:p>
        </p:txBody>
      </p:sp>
      <p:pic>
        <p:nvPicPr>
          <p:cNvPr id="7" name="Picture 6" descr="C:\Users\iamshang\AppData\Local\Microsoft\Windows\INetCache\Content.Word\han_arch.png">
            <a:extLst>
              <a:ext uri="{FF2B5EF4-FFF2-40B4-BE49-F238E27FC236}">
                <a16:creationId xmlns:a16="http://schemas.microsoft.com/office/drawing/2014/main" id="{DEA87D8E-49E9-42AF-B961-C2D76ACE2F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686" y="391011"/>
            <a:ext cx="6057341" cy="5690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3973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97AC5E-B543-4237-B875-BCEA29DD6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99255" cy="4023360"/>
          </a:xfrm>
        </p:spPr>
        <p:txBody>
          <a:bodyPr>
            <a:normAutofit/>
          </a:bodyPr>
          <a:lstStyle/>
          <a:p>
            <a:r>
              <a:rPr lang="en-US" dirty="0"/>
              <a:t>Before feeding a document into the HAN, we first break it down into sentences (or in our case, </a:t>
            </a:r>
            <a:r>
              <a:rPr lang="en-US"/>
              <a:t>lines)</a:t>
            </a:r>
            <a:endParaRPr lang="en-US" dirty="0"/>
          </a:p>
          <a:p>
            <a:r>
              <a:rPr lang="en-US" dirty="0"/>
              <a:t>The word hierarchy is responsible for creating sentence embeddings</a:t>
            </a:r>
          </a:p>
          <a:p>
            <a:pPr lvl="1"/>
            <a:r>
              <a:rPr lang="en-US" dirty="0"/>
              <a:t>This hierarchy reads in one full sentence a time, in the form of word embeddings</a:t>
            </a:r>
          </a:p>
          <a:p>
            <a:pPr lvl="1"/>
            <a:r>
              <a:rPr lang="en-US" dirty="0"/>
              <a:t>The attention mechanism selects the most important words</a:t>
            </a:r>
          </a:p>
          <a:p>
            <a:pPr lvl="1"/>
            <a:r>
              <a:rPr lang="en-US" dirty="0"/>
              <a:t>The output is a sentence embedding that captures the semantic content of the sentence based on the most important words</a:t>
            </a:r>
          </a:p>
        </p:txBody>
      </p:sp>
      <p:pic>
        <p:nvPicPr>
          <p:cNvPr id="7" name="Picture 6" descr="C:\Users\iamshang\AppData\Local\Microsoft\Windows\INetCache\Content.Word\han_arch.png">
            <a:extLst>
              <a:ext uri="{FF2B5EF4-FFF2-40B4-BE49-F238E27FC236}">
                <a16:creationId xmlns:a16="http://schemas.microsoft.com/office/drawing/2014/main" id="{DEA87D8E-49E9-42AF-B961-C2D76ACE2F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686" y="391011"/>
            <a:ext cx="6057341" cy="5690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2309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97AC5E-B543-4237-B875-BCEA29DD6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99255" cy="4023360"/>
          </a:xfrm>
        </p:spPr>
        <p:txBody>
          <a:bodyPr>
            <a:normAutofit/>
          </a:bodyPr>
          <a:lstStyle/>
          <a:p>
            <a:r>
              <a:rPr lang="en-US" dirty="0"/>
              <a:t>The sentence hierarchy is responsible for creating the final document embedding</a:t>
            </a:r>
          </a:p>
          <a:p>
            <a:pPr lvl="1"/>
            <a:r>
              <a:rPr lang="en-US" dirty="0"/>
              <a:t>Identical structure with the word hierarchy</a:t>
            </a:r>
          </a:p>
          <a:p>
            <a:pPr lvl="1"/>
            <a:r>
              <a:rPr lang="en-US" dirty="0"/>
              <a:t>Reads in the sentence embeddings output from the word hierarchy</a:t>
            </a:r>
          </a:p>
          <a:p>
            <a:pPr lvl="1"/>
            <a:r>
              <a:rPr lang="en-US" dirty="0"/>
              <a:t>The attention mechanism selects the most important sentence</a:t>
            </a:r>
          </a:p>
          <a:p>
            <a:pPr lvl="1"/>
            <a:r>
              <a:rPr lang="en-US" dirty="0"/>
              <a:t>The output is a document embedding representing the meaning of the entire document</a:t>
            </a:r>
          </a:p>
          <a:p>
            <a:r>
              <a:rPr lang="en-US" dirty="0"/>
              <a:t>The final document embedding is used for classification</a:t>
            </a:r>
          </a:p>
          <a:p>
            <a:endParaRPr lang="en-US" dirty="0"/>
          </a:p>
        </p:txBody>
      </p:sp>
      <p:pic>
        <p:nvPicPr>
          <p:cNvPr id="7" name="Picture 6" descr="C:\Users\iamshang\AppData\Local\Microsoft\Windows\INetCache\Content.Word\han_arch.png">
            <a:extLst>
              <a:ext uri="{FF2B5EF4-FFF2-40B4-BE49-F238E27FC236}">
                <a16:creationId xmlns:a16="http://schemas.microsoft.com/office/drawing/2014/main" id="{DEA87D8E-49E9-42AF-B961-C2D76ACE2F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686" y="391011"/>
            <a:ext cx="6057341" cy="5690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5207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86455"/>
            <a:ext cx="10332720" cy="3999186"/>
          </a:xfrm>
        </p:spPr>
        <p:txBody>
          <a:bodyPr>
            <a:normAutofit/>
          </a:bodyPr>
          <a:lstStyle/>
          <a:p>
            <a:r>
              <a:rPr lang="en-US" dirty="0"/>
              <a:t>945 cancer pathology reports, all cases of breast and lung cancer</a:t>
            </a:r>
          </a:p>
          <a:p>
            <a:r>
              <a:rPr lang="en-US" dirty="0"/>
              <a:t>10 – fold cross validation used, 30 epochs per fold</a:t>
            </a:r>
          </a:p>
          <a:p>
            <a:r>
              <a:rPr lang="en-US" dirty="0"/>
              <a:t>Hyperparameter optimization applied on models to find optimal parameters</a:t>
            </a:r>
          </a:p>
          <a:p>
            <a:r>
              <a:rPr lang="en-US" dirty="0"/>
              <a:t>Two main tasks – primary site classification and histological grade classification</a:t>
            </a:r>
          </a:p>
          <a:p>
            <a:pPr lvl="1"/>
            <a:r>
              <a:rPr lang="en-US" dirty="0"/>
              <a:t>Uneven class distribution, some with only ~10 occurrences in dataset</a:t>
            </a:r>
          </a:p>
          <a:p>
            <a:pPr lvl="1"/>
            <a:r>
              <a:rPr lang="en-US" dirty="0"/>
              <a:t>F-score used for performance metric</a:t>
            </a:r>
          </a:p>
          <a:p>
            <a:pPr lvl="1"/>
            <a:r>
              <a:rPr lang="en-US" dirty="0"/>
              <a:t>Micro F-score is weighted F-score average based on class size</a:t>
            </a:r>
          </a:p>
          <a:p>
            <a:pPr lvl="1"/>
            <a:r>
              <a:rPr lang="en-US" dirty="0"/>
              <a:t>Macro F-score is unweighted F-score average across all classes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146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</a:t>
            </a:r>
            <a:br>
              <a:rPr lang="en-US" sz="3800" dirty="0"/>
            </a:br>
            <a:r>
              <a:rPr lang="en-US" sz="3800" dirty="0"/>
              <a:t>Primary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81352"/>
            <a:ext cx="4273506" cy="4482662"/>
          </a:xfrm>
        </p:spPr>
        <p:txBody>
          <a:bodyPr>
            <a:normAutofit/>
          </a:bodyPr>
          <a:lstStyle/>
          <a:p>
            <a:r>
              <a:rPr lang="en-US" dirty="0"/>
              <a:t>12  possible cancer subsite locations</a:t>
            </a:r>
          </a:p>
          <a:p>
            <a:pPr lvl="1"/>
            <a:r>
              <a:rPr lang="en-US" dirty="0"/>
              <a:t>5 lung subsites</a:t>
            </a:r>
          </a:p>
          <a:p>
            <a:pPr lvl="1"/>
            <a:r>
              <a:rPr lang="en-US" dirty="0"/>
              <a:t>7 breast subsites</a:t>
            </a:r>
          </a:p>
          <a:p>
            <a:r>
              <a:rPr lang="en-US" dirty="0"/>
              <a:t>Deep learning methods outperformed all traditional ML methods except for </a:t>
            </a:r>
            <a:r>
              <a:rPr lang="en-US" dirty="0" err="1"/>
              <a:t>XGBoost</a:t>
            </a:r>
            <a:endParaRPr lang="en-US" dirty="0"/>
          </a:p>
          <a:p>
            <a:r>
              <a:rPr lang="en-US" dirty="0"/>
              <a:t>HAN had best performance, pretraining improved performance even further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05FFCD-B594-45F5-B653-49527D6EB9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0897" y="465279"/>
          <a:ext cx="5548411" cy="55375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90193">
                  <a:extLst>
                    <a:ext uri="{9D8B030D-6E8A-4147-A177-3AD203B41FA5}">
                      <a16:colId xmlns:a16="http://schemas.microsoft.com/office/drawing/2014/main" val="1146992199"/>
                    </a:ext>
                  </a:extLst>
                </a:gridCol>
                <a:gridCol w="1313793">
                  <a:extLst>
                    <a:ext uri="{9D8B030D-6E8A-4147-A177-3AD203B41FA5}">
                      <a16:colId xmlns:a16="http://schemas.microsoft.com/office/drawing/2014/main" val="513616585"/>
                    </a:ext>
                  </a:extLst>
                </a:gridCol>
                <a:gridCol w="1244425">
                  <a:extLst>
                    <a:ext uri="{9D8B030D-6E8A-4147-A177-3AD203B41FA5}">
                      <a16:colId xmlns:a16="http://schemas.microsoft.com/office/drawing/2014/main" val="1711590480"/>
                    </a:ext>
                  </a:extLst>
                </a:gridCol>
              </a:tblGrid>
              <a:tr h="211173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Traditional Machine Learning Classifiers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604" marR="129604" marT="64802" marB="6480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604" marR="129604" marT="64802" marB="64802"/>
                </a:tc>
                <a:extLst>
                  <a:ext uri="{0D108BD9-81ED-4DB2-BD59-A6C34878D82A}">
                    <a16:rowId xmlns:a16="http://schemas.microsoft.com/office/drawing/2014/main" val="1912379265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Classifier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Primary Site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Micro F-Score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Primary Site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Macro F-Score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430864164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Naive Bayes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.554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(.521, .586)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.161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(.152, .170)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2899216275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Logistic Regression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.621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(.589, .652)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.222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(.207, .237)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2828168566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Support Vector Machine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(C = 1, gamma = 1)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.616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(.585, .646)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.220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(.205, .234)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2018582534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Random Forest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(num trees = 100)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.628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(.597, .661)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.258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(.236, .283)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623576004"/>
                  </a:ext>
                </a:extLst>
              </a:tr>
              <a:tr h="5035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XGBoost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(max depth = 5, n estimators = 300)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.709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(.681, .738)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.441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(.404, .474)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3713234642"/>
                  </a:ext>
                </a:extLst>
              </a:tr>
              <a:tr h="211173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Deep Learning Classiﬁers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604" marR="129604" marT="64802" marB="6480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604" marR="129604" marT="64802" marB="64802"/>
                </a:tc>
                <a:extLst>
                  <a:ext uri="{0D108BD9-81ED-4DB2-BD59-A6C34878D82A}">
                    <a16:rowId xmlns:a16="http://schemas.microsoft.com/office/drawing/2014/main" val="4235675929"/>
                  </a:ext>
                </a:extLst>
              </a:tr>
              <a:tr h="4834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Recurrent Neural Network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(with attention mechanism)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.694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(.666, .722)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.468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(.432, .502)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613644865"/>
                  </a:ext>
                </a:extLst>
              </a:tr>
              <a:tr h="5044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Convolutional Neural Network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.712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(.680, .736)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.398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(.359, .434)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1018236831"/>
                  </a:ext>
                </a:extLst>
              </a:tr>
              <a:tr h="5307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Hierarchical Attention Network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(no pretraining)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.784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(.759, .810)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.566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(.525, .607)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2574618371"/>
                  </a:ext>
                </a:extLst>
              </a:tr>
              <a:tr h="5165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Hierarchical Attention Network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(with pretraining)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.800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(.776,.825)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.594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(.553,.636)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extLst>
                  <a:ext uri="{0D108BD9-81ED-4DB2-BD59-A6C34878D82A}">
                    <a16:rowId xmlns:a16="http://schemas.microsoft.com/office/drawing/2014/main" val="384048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47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HAN Performance</a:t>
            </a:r>
            <a:br>
              <a:rPr lang="en-US" sz="3800" dirty="0"/>
            </a:br>
            <a:r>
              <a:rPr lang="en-US" sz="3800" dirty="0"/>
              <a:t>Histological Grade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81352"/>
            <a:ext cx="4273506" cy="4482662"/>
          </a:xfrm>
        </p:spPr>
        <p:txBody>
          <a:bodyPr>
            <a:normAutofit/>
          </a:bodyPr>
          <a:lstStyle/>
          <a:p>
            <a:r>
              <a:rPr lang="en-US" dirty="0"/>
              <a:t>4 possible histological grades</a:t>
            </a:r>
          </a:p>
          <a:p>
            <a:pPr lvl="1"/>
            <a:r>
              <a:rPr lang="en-US" dirty="0"/>
              <a:t>1-4, indicating how abnormal tumor cells and tumor tissues look under a microscope with 4 being most abnormal</a:t>
            </a:r>
          </a:p>
          <a:p>
            <a:pPr lvl="1"/>
            <a:r>
              <a:rPr lang="en-US" dirty="0"/>
              <a:t>Indicates how quickly a tumor is likely to grow and spread</a:t>
            </a:r>
          </a:p>
          <a:p>
            <a:r>
              <a:rPr lang="en-US" dirty="0"/>
              <a:t>Other than RNNs, deep learning models generally outperform traditional ML models</a:t>
            </a:r>
          </a:p>
          <a:p>
            <a:r>
              <a:rPr lang="en-US" dirty="0"/>
              <a:t>HAN had best performance, but pretraining did not help performance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05FFCD-B594-45F5-B653-49527D6EB9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0897" y="465279"/>
          <a:ext cx="5548411" cy="57658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90193">
                  <a:extLst>
                    <a:ext uri="{9D8B030D-6E8A-4147-A177-3AD203B41FA5}">
                      <a16:colId xmlns:a16="http://schemas.microsoft.com/office/drawing/2014/main" val="1146992199"/>
                    </a:ext>
                  </a:extLst>
                </a:gridCol>
                <a:gridCol w="1313793">
                  <a:extLst>
                    <a:ext uri="{9D8B030D-6E8A-4147-A177-3AD203B41FA5}">
                      <a16:colId xmlns:a16="http://schemas.microsoft.com/office/drawing/2014/main" val="513616585"/>
                    </a:ext>
                  </a:extLst>
                </a:gridCol>
                <a:gridCol w="1244425">
                  <a:extLst>
                    <a:ext uri="{9D8B030D-6E8A-4147-A177-3AD203B41FA5}">
                      <a16:colId xmlns:a16="http://schemas.microsoft.com/office/drawing/2014/main" val="1711590480"/>
                    </a:ext>
                  </a:extLst>
                </a:gridCol>
              </a:tblGrid>
              <a:tr h="211173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Traditional Machine Learning Classifiers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604" marR="129604" marT="64802" marB="6480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604" marR="129604" marT="64802" marB="64802"/>
                </a:tc>
                <a:extLst>
                  <a:ext uri="{0D108BD9-81ED-4DB2-BD59-A6C34878D82A}">
                    <a16:rowId xmlns:a16="http://schemas.microsoft.com/office/drawing/2014/main" val="1912379265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</a:rPr>
                        <a:t>Classifier</a:t>
                      </a:r>
                      <a:endParaRPr lang="en-US" sz="1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Histological Grade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 F-Score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Histological Grade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Macro F-Score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0864164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Naive Bayes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.481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(.442, .519)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.264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(.244, .283)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216275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Logistic Regression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.540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(.499, .576)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.340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(.309, .371)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8168566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Support Vector Machine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(C = 1, gamma = 1)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.520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(.482, .558)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.330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(.301, .357)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8582534"/>
                  </a:ext>
                </a:extLst>
              </a:tr>
              <a:tr h="4223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Random Forest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(num trees = 100)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.597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(.558, .636)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.412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(.364, .476)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3576004"/>
                  </a:ext>
                </a:extLst>
              </a:tr>
              <a:tr h="5035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XGBoost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(max depth = 5, n estimators = 300)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.673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(.634, .709)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.593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(.516, .662)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234642"/>
                  </a:ext>
                </a:extLst>
              </a:tr>
              <a:tr h="211173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Deep Learning Classiﬁers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604" marR="129604" marT="64802" marB="6480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604" marR="129604" marT="64802" marB="64802"/>
                </a:tc>
                <a:extLst>
                  <a:ext uri="{0D108BD9-81ED-4DB2-BD59-A6C34878D82A}">
                    <a16:rowId xmlns:a16="http://schemas.microsoft.com/office/drawing/2014/main" val="4235675929"/>
                  </a:ext>
                </a:extLst>
              </a:tr>
              <a:tr h="4834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Recurrent Neural Network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(with attention mechanism)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.580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(.541, .617)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.474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(.416, .536)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3644865"/>
                  </a:ext>
                </a:extLst>
              </a:tr>
              <a:tr h="5044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Convolutional Neural Network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.716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(.681, .750)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.521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(.493, .548)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8236831"/>
                  </a:ext>
                </a:extLst>
              </a:tr>
              <a:tr h="5307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Hierarchical Attention Network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(no pretraining)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.916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(.895,.936)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.841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(.778,.895)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4618371"/>
                  </a:ext>
                </a:extLst>
              </a:tr>
              <a:tr h="5165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Hierarchical Attention Network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(with pretraining)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732" marR="807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.904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(.881, .927)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.822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(.744, .883)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048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487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66" y="6285186"/>
            <a:ext cx="5072292" cy="62851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TFIDF Document Embeddings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0A6EC0-08E3-479B-89B6-1DE0C61AF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35" y="247435"/>
            <a:ext cx="8227644" cy="5432343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9FA2DBB9-7956-4B8C-BF9F-1E7651292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625" y="5758607"/>
            <a:ext cx="9260665" cy="698938"/>
          </a:xfrm>
        </p:spPr>
        <p:txBody>
          <a:bodyPr>
            <a:normAutofit/>
          </a:bodyPr>
          <a:lstStyle/>
          <a:p>
            <a:pPr algn="ctr"/>
            <a:r>
              <a:rPr lang="en-US" sz="1600" dirty="0"/>
              <a:t>TFIDF-weighted Word2Vec embeddings reduced to 2 dimensions via PCA for (A.) primary site train reports, (B.) histological grade train reports, (C.) primary site test reports, and (D.) histological grade train reports.</a:t>
            </a:r>
          </a:p>
        </p:txBody>
      </p:sp>
    </p:spTree>
    <p:extLst>
      <p:ext uri="{BB962C8B-B14F-4D97-AF65-F5344CB8AC3E}">
        <p14:creationId xmlns:p14="http://schemas.microsoft.com/office/powerpoint/2010/main" val="4292552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66" y="6285186"/>
            <a:ext cx="5072292" cy="62851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TFIDF Document Embeddings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9FA2DBB9-7956-4B8C-BF9F-1E7651292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625" y="5758607"/>
            <a:ext cx="9260665" cy="698938"/>
          </a:xfrm>
        </p:spPr>
        <p:txBody>
          <a:bodyPr>
            <a:normAutofit/>
          </a:bodyPr>
          <a:lstStyle/>
          <a:p>
            <a:pPr algn="ctr"/>
            <a:r>
              <a:rPr lang="en-US" sz="1600" dirty="0"/>
              <a:t>HAN document embeddings reduced to 2 dimensions via PCA for (A.) primary site train reports, (B.) histological grade train reports, (C.) primary site test reports, and (D.) histological grade train reports.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057EC-DB2F-4947-94F2-FF535CE63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746" y="248245"/>
            <a:ext cx="8226422" cy="54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25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97AC5E-B543-4237-B875-BCEA29DD6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399" cy="1417728"/>
          </a:xfrm>
        </p:spPr>
        <p:txBody>
          <a:bodyPr>
            <a:normAutofit/>
          </a:bodyPr>
          <a:lstStyle/>
          <a:p>
            <a:r>
              <a:rPr lang="en-US" dirty="0"/>
              <a:t>We have access to more unlabeled data than labeled data (approximately 1500 unlabeled, 1000 labeled)</a:t>
            </a:r>
          </a:p>
          <a:p>
            <a:r>
              <a:rPr lang="en-US" dirty="0"/>
              <a:t>To utilized unlabeled data, we trained our HAN to create document embeddings that matched the corresponding TF-IDF weighted word embeddings for that 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261DE-6E35-421D-9E6A-12ADE197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915" y="3263462"/>
            <a:ext cx="8333128" cy="282606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B82E80F-4AA7-4A70-8724-1D730A0DF058}"/>
              </a:ext>
            </a:extLst>
          </p:cNvPr>
          <p:cNvSpPr txBox="1">
            <a:spLocks/>
          </p:cNvSpPr>
          <p:nvPr/>
        </p:nvSpPr>
        <p:spPr>
          <a:xfrm>
            <a:off x="887298" y="5995090"/>
            <a:ext cx="10478361" cy="6989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HAN training and validation accuracy with and without pretraining for (A.) primary site task and (B.) histological grade task</a:t>
            </a:r>
          </a:p>
        </p:txBody>
      </p:sp>
    </p:spTree>
    <p:extLst>
      <p:ext uri="{BB962C8B-B14F-4D97-AF65-F5344CB8AC3E}">
        <p14:creationId xmlns:p14="http://schemas.microsoft.com/office/powerpoint/2010/main" val="2739760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23393"/>
            <a:ext cx="8946541" cy="2291254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Networks are designed for time-series data (e.g. weather, stock market data, speech audio, natural language)</a:t>
            </a:r>
          </a:p>
          <a:p>
            <a:r>
              <a:rPr lang="en-US" dirty="0"/>
              <a:t>In a regular feedforward network, each neuron takes in inputs from the neurons in the previous layer, and then pass its output to the neurons in the next layer</a:t>
            </a:r>
          </a:p>
          <a:p>
            <a:r>
              <a:rPr lang="en-US" dirty="0"/>
              <a:t>The neurons at the end make a classification based only on the data from the current input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94" y="3883570"/>
            <a:ext cx="4665772" cy="22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75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53869D-FAF9-4935-A77A-513C2E62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905" y="187061"/>
            <a:ext cx="8888247" cy="607710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43B1750-53E8-401F-A5E3-C38C1935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6" y="6285186"/>
            <a:ext cx="5072292" cy="62851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HAN Document Annotations</a:t>
            </a:r>
          </a:p>
        </p:txBody>
      </p:sp>
    </p:spTree>
    <p:extLst>
      <p:ext uri="{BB962C8B-B14F-4D97-AF65-F5344CB8AC3E}">
        <p14:creationId xmlns:p14="http://schemas.microsoft.com/office/powerpoint/2010/main" val="48475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Most Important Words per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44414"/>
            <a:ext cx="9854499" cy="977462"/>
          </a:xfrm>
        </p:spPr>
        <p:txBody>
          <a:bodyPr>
            <a:normAutofit/>
          </a:bodyPr>
          <a:lstStyle/>
          <a:p>
            <a:r>
              <a:rPr lang="en-US" dirty="0"/>
              <a:t>We can also use the HAN’s attention weights to find the words that contribute most towards the classification task at hand: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A44A72-FDD6-4A66-B1A9-7B4CFCA48F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1497" y="3066858"/>
          <a:ext cx="10406064" cy="2188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973">
                  <a:extLst>
                    <a:ext uri="{9D8B030D-6E8A-4147-A177-3AD203B41FA5}">
                      <a16:colId xmlns:a16="http://schemas.microsoft.com/office/drawing/2014/main" val="2063411485"/>
                    </a:ext>
                  </a:extLst>
                </a:gridCol>
                <a:gridCol w="1733973">
                  <a:extLst>
                    <a:ext uri="{9D8B030D-6E8A-4147-A177-3AD203B41FA5}">
                      <a16:colId xmlns:a16="http://schemas.microsoft.com/office/drawing/2014/main" val="3692092820"/>
                    </a:ext>
                  </a:extLst>
                </a:gridCol>
                <a:gridCol w="1733973">
                  <a:extLst>
                    <a:ext uri="{9D8B030D-6E8A-4147-A177-3AD203B41FA5}">
                      <a16:colId xmlns:a16="http://schemas.microsoft.com/office/drawing/2014/main" val="128827583"/>
                    </a:ext>
                  </a:extLst>
                </a:gridCol>
                <a:gridCol w="1733973">
                  <a:extLst>
                    <a:ext uri="{9D8B030D-6E8A-4147-A177-3AD203B41FA5}">
                      <a16:colId xmlns:a16="http://schemas.microsoft.com/office/drawing/2014/main" val="3581923305"/>
                    </a:ext>
                  </a:extLst>
                </a:gridCol>
                <a:gridCol w="1735086">
                  <a:extLst>
                    <a:ext uri="{9D8B030D-6E8A-4147-A177-3AD203B41FA5}">
                      <a16:colId xmlns:a16="http://schemas.microsoft.com/office/drawing/2014/main" val="1731123782"/>
                    </a:ext>
                  </a:extLst>
                </a:gridCol>
                <a:gridCol w="1735086">
                  <a:extLst>
                    <a:ext uri="{9D8B030D-6E8A-4147-A177-3AD203B41FA5}">
                      <a16:colId xmlns:a16="http://schemas.microsoft.com/office/drawing/2014/main" val="1406193193"/>
                    </a:ext>
                  </a:extLst>
                </a:gridCol>
              </a:tblGrid>
              <a:tr h="302609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Primary Site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Histological Grade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86302"/>
                  </a:ext>
                </a:extLst>
              </a:tr>
              <a:tr h="18857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mainstem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adenoca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lul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lower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breast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carina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cusa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upper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middle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rul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buttock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temporal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upper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retro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sputum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poorly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g2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high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iii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dlr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Undifferentiated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g3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ii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moderately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intermediate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well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arising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907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421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55912D-2850-4CA5-BC90-557CE034B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 to other models, HAN is very slow to train</a:t>
            </a:r>
          </a:p>
          <a:p>
            <a:pPr lvl="1"/>
            <a:r>
              <a:rPr lang="en-US" dirty="0"/>
              <a:t>On CPU, HAN takes approximately 4 hours to go through 30 epochs</a:t>
            </a:r>
          </a:p>
          <a:p>
            <a:pPr lvl="1"/>
            <a:r>
              <a:rPr lang="en-US" dirty="0"/>
              <a:t>In comparison, CNN takes around 40 minutes to go through 30 epochs, and traditional machine learning classifiers take less than a minute</a:t>
            </a:r>
          </a:p>
          <a:p>
            <a:pPr lvl="1"/>
            <a:r>
              <a:rPr lang="en-US" dirty="0"/>
              <a:t>The HAN is slow due to its complex architecture and use of RNNs, so gradients are very expensive to compute</a:t>
            </a:r>
          </a:p>
          <a:p>
            <a:r>
              <a:rPr lang="en-US" dirty="0"/>
              <a:t>We are current working to scale the HAN to run on multiple GPUs</a:t>
            </a:r>
          </a:p>
          <a:p>
            <a:pPr lvl="1"/>
            <a:r>
              <a:rPr lang="en-US" dirty="0"/>
              <a:t>On </a:t>
            </a:r>
            <a:r>
              <a:rPr lang="en-US" dirty="0" err="1"/>
              <a:t>Tensorflow</a:t>
            </a:r>
            <a:r>
              <a:rPr lang="en-US" dirty="0"/>
              <a:t>, RNNs on GPU run slower than on CPU</a:t>
            </a:r>
          </a:p>
          <a:p>
            <a:pPr lvl="1"/>
            <a:r>
              <a:rPr lang="en-US" dirty="0"/>
              <a:t>We are considering exploring a </a:t>
            </a:r>
            <a:r>
              <a:rPr lang="en-US" dirty="0" err="1"/>
              <a:t>PyTorch</a:t>
            </a:r>
            <a:r>
              <a:rPr lang="en-US" dirty="0"/>
              <a:t> implementation to get around this problem</a:t>
            </a:r>
          </a:p>
          <a:p>
            <a:r>
              <a:rPr lang="en-US" dirty="0"/>
              <a:t>We have successfully developed a distributed CPU-only HAN that runs on TITAN using MPI, with 4x speedup on 8 nodes</a:t>
            </a:r>
          </a:p>
        </p:txBody>
      </p:sp>
    </p:spTree>
    <p:extLst>
      <p:ext uri="{BB962C8B-B14F-4D97-AF65-F5344CB8AC3E}">
        <p14:creationId xmlns:p14="http://schemas.microsoft.com/office/powerpoint/2010/main" val="1250450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55912D-2850-4CA5-BC90-557CE034B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paper that came out June 2017 from Google Brain, in which they showed they could get competitive results in machine translation with only attention mechanisms and no RNNs</a:t>
            </a:r>
          </a:p>
          <a:p>
            <a:r>
              <a:rPr lang="en-US" dirty="0"/>
              <a:t>We applied the same architecture to replace the RNNs in our HAN</a:t>
            </a:r>
          </a:p>
          <a:p>
            <a:r>
              <a:rPr lang="en-US" dirty="0"/>
              <a:t>Because attention mechanisms are just matrix multiplications, it runs about 10x faster than the HAN with RNNs</a:t>
            </a:r>
          </a:p>
          <a:p>
            <a:r>
              <a:rPr lang="en-US" dirty="0"/>
              <a:t>This new model performs almost as well as the HAN with RNNs – 0.77 micro-F on primary site (compared to 0.78 in original HAN), and 0.86 micro-F on histological grade (compared to 0.91 in original HAN)</a:t>
            </a:r>
          </a:p>
          <a:p>
            <a:r>
              <a:rPr lang="en-US" dirty="0"/>
              <a:t>Because no RNNs are utilized, this model is much easier to scale on the GPU</a:t>
            </a:r>
          </a:p>
        </p:txBody>
      </p:sp>
    </p:spTree>
    <p:extLst>
      <p:ext uri="{BB962C8B-B14F-4D97-AF65-F5344CB8AC3E}">
        <p14:creationId xmlns:p14="http://schemas.microsoft.com/office/powerpoint/2010/main" val="3079641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55912D-2850-4CA5-BC90-557CE034B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Multitask Learning</a:t>
            </a:r>
          </a:p>
          <a:p>
            <a:pPr lvl="1"/>
            <a:r>
              <a:rPr lang="en-US" dirty="0"/>
              <a:t>Predict histological grade, primary site, and other tasks simultaneously within the same model</a:t>
            </a:r>
          </a:p>
          <a:p>
            <a:pPr lvl="1"/>
            <a:r>
              <a:rPr lang="en-US" dirty="0"/>
              <a:t>Hopefully boost the performance of all tasks by sharing information across tasks</a:t>
            </a:r>
          </a:p>
          <a:p>
            <a:r>
              <a:rPr lang="en-US" dirty="0"/>
              <a:t>Semi-Supervised Learning</a:t>
            </a:r>
          </a:p>
          <a:p>
            <a:pPr lvl="1"/>
            <a:r>
              <a:rPr lang="en-US" dirty="0"/>
              <a:t>Utilize unlabeled data during training rather than in pretraining with the goal of improving classification performance</a:t>
            </a:r>
          </a:p>
          <a:p>
            <a:pPr lvl="1"/>
            <a:r>
              <a:rPr lang="en-US" dirty="0"/>
              <a:t>This task is challenging because in most semi-supervised tasks, we know all the labels within the dataset. In our case, we only have a subset of the labels.</a:t>
            </a:r>
          </a:p>
        </p:txBody>
      </p:sp>
    </p:spTree>
    <p:extLst>
      <p:ext uri="{BB962C8B-B14F-4D97-AF65-F5344CB8AC3E}">
        <p14:creationId xmlns:p14="http://schemas.microsoft.com/office/powerpoint/2010/main" val="527396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934" y="2065282"/>
            <a:ext cx="8825658" cy="2711822"/>
          </a:xfrm>
        </p:spPr>
        <p:txBody>
          <a:bodyPr/>
          <a:lstStyle/>
          <a:p>
            <a:r>
              <a:rPr lang="en-US" sz="5400" dirty="0"/>
              <a:t>Questions?</a:t>
            </a:r>
            <a:br>
              <a:rPr lang="en-US" sz="5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420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33903"/>
            <a:ext cx="8946541" cy="2280744"/>
          </a:xfrm>
        </p:spPr>
        <p:txBody>
          <a:bodyPr>
            <a:normAutofit/>
          </a:bodyPr>
          <a:lstStyle/>
          <a:p>
            <a:r>
              <a:rPr lang="en-US" dirty="0"/>
              <a:t>In a recurrent neural network, each neuron takes in data from the previous layer </a:t>
            </a:r>
            <a:r>
              <a:rPr lang="en-US" b="1" dirty="0"/>
              <a:t>AND </a:t>
            </a:r>
            <a:r>
              <a:rPr lang="en-US" dirty="0"/>
              <a:t>its own output from the previous timestep</a:t>
            </a:r>
          </a:p>
          <a:p>
            <a:r>
              <a:rPr lang="en-US" dirty="0"/>
              <a:t>The neurons at the end make a classification decision based on </a:t>
            </a:r>
            <a:r>
              <a:rPr lang="en-US" b="1" dirty="0"/>
              <a:t>NOT ONLY </a:t>
            </a:r>
            <a:r>
              <a:rPr lang="en-US" dirty="0"/>
              <a:t>the input at the current timestep </a:t>
            </a:r>
            <a:r>
              <a:rPr lang="en-US" b="1" dirty="0"/>
              <a:t>BUT ALSO </a:t>
            </a:r>
            <a:r>
              <a:rPr lang="en-US" dirty="0"/>
              <a:t>the input from all timesteps before it</a:t>
            </a:r>
          </a:p>
          <a:p>
            <a:r>
              <a:rPr lang="en-US" dirty="0"/>
              <a:t>Recurrent neural networks can thus capture patterns over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2394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0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39310"/>
            <a:ext cx="8946541" cy="22912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example below, the neuron at the first timestep takes in an input and generates an output</a:t>
            </a:r>
          </a:p>
          <a:p>
            <a:r>
              <a:rPr lang="en-US" dirty="0"/>
              <a:t>The neuron at the second timestep takes in an input </a:t>
            </a:r>
            <a:r>
              <a:rPr lang="en-US" b="1" dirty="0"/>
              <a:t>AND ALSO</a:t>
            </a:r>
            <a:r>
              <a:rPr lang="en-US" dirty="0"/>
              <a:t> the output from the first timestep to make its decision</a:t>
            </a:r>
          </a:p>
          <a:p>
            <a:r>
              <a:rPr lang="en-US" dirty="0"/>
              <a:t>The neuron at the third timestep takes in an input and also the output from the second timestep (</a:t>
            </a:r>
            <a:r>
              <a:rPr lang="en-US" b="1" dirty="0"/>
              <a:t>which accounted for data from the first timestep</a:t>
            </a:r>
            <a:r>
              <a:rPr lang="en-US" dirty="0"/>
              <a:t>), so its output is affected by data from both the first and second timestep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79" y="4023943"/>
            <a:ext cx="8266073" cy="2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7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117" y="1865586"/>
            <a:ext cx="10011104" cy="4351283"/>
          </a:xfrm>
        </p:spPr>
        <p:txBody>
          <a:bodyPr>
            <a:normAutofit/>
          </a:bodyPr>
          <a:lstStyle/>
          <a:p>
            <a:r>
              <a:rPr lang="en-US" sz="1800" dirty="0"/>
              <a:t>Traditional Neuron: </a:t>
            </a:r>
            <a:br>
              <a:rPr lang="en-US" sz="1800" dirty="0"/>
            </a:br>
            <a:r>
              <a:rPr lang="en-US" sz="1800" dirty="0"/>
              <a:t>output = sigmoid(weights * input + bias)</a:t>
            </a:r>
            <a:endParaRPr lang="en-US" sz="1800" b="1" dirty="0"/>
          </a:p>
          <a:p>
            <a:r>
              <a:rPr lang="en-US" sz="1800" dirty="0"/>
              <a:t>Recurrent Neuron:</a:t>
            </a:r>
            <a:br>
              <a:rPr lang="en-US" sz="1800" dirty="0"/>
            </a:br>
            <a:r>
              <a:rPr lang="en-US" sz="1800" dirty="0"/>
              <a:t>output = sigmoid(weights1 * input + weights2 * </a:t>
            </a:r>
            <a:r>
              <a:rPr lang="en-US" sz="1800" dirty="0" err="1"/>
              <a:t>previous_output</a:t>
            </a:r>
            <a:r>
              <a:rPr lang="en-US" sz="1800" dirty="0"/>
              <a:t> + bias)</a:t>
            </a:r>
            <a:br>
              <a:rPr lang="en-US" sz="1800" dirty="0"/>
            </a:br>
            <a:r>
              <a:rPr lang="en-US" sz="1800" dirty="0"/>
              <a:t>or</a:t>
            </a:r>
            <a:br>
              <a:rPr lang="en-US" sz="1800" dirty="0"/>
            </a:br>
            <a:r>
              <a:rPr lang="en-US" sz="1800" dirty="0"/>
              <a:t>output = sigmoid(weights * </a:t>
            </a:r>
            <a:r>
              <a:rPr lang="en-US" sz="1800" dirty="0" err="1"/>
              <a:t>concat</a:t>
            </a:r>
            <a:r>
              <a:rPr lang="en-US" sz="1800" dirty="0"/>
              <a:t>(input, </a:t>
            </a:r>
            <a:r>
              <a:rPr lang="en-US" sz="1800" dirty="0" err="1"/>
              <a:t>previous_output</a:t>
            </a:r>
            <a:r>
              <a:rPr lang="en-US" sz="1800" dirty="0"/>
              <a:t>) + bias)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912" y="3654847"/>
            <a:ext cx="6916522" cy="25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RNN Example</a:t>
            </a:r>
            <a:br>
              <a:rPr lang="en-US" dirty="0"/>
            </a:br>
            <a:r>
              <a:rPr lang="en-US" sz="2400" dirty="0"/>
              <a:t>Adding Binary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42" y="3322840"/>
            <a:ext cx="8421275" cy="26197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14248" y="1907628"/>
            <a:ext cx="10131973" cy="430924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At each timestep, RNN takes in two values representing binary input</a:t>
            </a:r>
          </a:p>
          <a:p>
            <a:r>
              <a:rPr lang="en-US" sz="1800" dirty="0"/>
              <a:t>At each timestep, RNN outputs the sum of the two binary values taking into account any carryover from previous timestep</a:t>
            </a:r>
          </a:p>
        </p:txBody>
      </p:sp>
    </p:spTree>
    <p:extLst>
      <p:ext uri="{BB962C8B-B14F-4D97-AF65-F5344CB8AC3E}">
        <p14:creationId xmlns:p14="http://schemas.microsoft.com/office/powerpoint/2010/main" val="9790049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4615</TotalTime>
  <Words>3875</Words>
  <Application>Microsoft Office PowerPoint</Application>
  <PresentationFormat>Widescreen</PresentationFormat>
  <Paragraphs>457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Calibri</vt:lpstr>
      <vt:lpstr>Calibri Light</vt:lpstr>
      <vt:lpstr>Times New Roman</vt:lpstr>
      <vt:lpstr>Retrospect</vt:lpstr>
      <vt:lpstr>Hierarchical Attention Networks From Scratch</vt:lpstr>
      <vt:lpstr>Background</vt:lpstr>
      <vt:lpstr>Background</vt:lpstr>
      <vt:lpstr>Overview</vt:lpstr>
      <vt:lpstr>Recurrent Neural Networks</vt:lpstr>
      <vt:lpstr>Recurrent Neural Networks</vt:lpstr>
      <vt:lpstr>Recurrent Neural Networks</vt:lpstr>
      <vt:lpstr>Recurrent Neural Networks</vt:lpstr>
      <vt:lpstr>Toy RNN Example Adding Binary</vt:lpstr>
      <vt:lpstr>Problems with Basic RNNs</vt:lpstr>
      <vt:lpstr>Problems with Basic RNNs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Gated Recurrent Units</vt:lpstr>
      <vt:lpstr>LSTMs vs GRUs</vt:lpstr>
      <vt:lpstr>RNNs for Natural Language Processing</vt:lpstr>
      <vt:lpstr>One Hot Encoding LSTM Example</vt:lpstr>
      <vt:lpstr>Generated Samples</vt:lpstr>
      <vt:lpstr>One Hot Encoding Shortcomings</vt:lpstr>
      <vt:lpstr>Word Embeddings</vt:lpstr>
      <vt:lpstr>Word2Vec</vt:lpstr>
      <vt:lpstr>Word2Vec</vt:lpstr>
      <vt:lpstr>Word2Vec on 20 Newsgroups</vt:lpstr>
      <vt:lpstr>Basic Deep Learning NLP Pipeline</vt:lpstr>
      <vt:lpstr>Applications</vt:lpstr>
      <vt:lpstr>Advanced Applications</vt:lpstr>
      <vt:lpstr>LSTM Improvements Bi-directional LSTMs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LSTM Improvements Attention Mechanisms</vt:lpstr>
      <vt:lpstr>CNNs for Text Classification</vt:lpstr>
      <vt:lpstr>HAN Architecture</vt:lpstr>
      <vt:lpstr>HAN Architecture</vt:lpstr>
      <vt:lpstr>HAN Architecture</vt:lpstr>
      <vt:lpstr>Experimental Setup</vt:lpstr>
      <vt:lpstr>HAN Performance Primary Site</vt:lpstr>
      <vt:lpstr>HAN Performance Histological Grade</vt:lpstr>
      <vt:lpstr>TFIDF Document Embeddings</vt:lpstr>
      <vt:lpstr>TFIDF Document Embeddings</vt:lpstr>
      <vt:lpstr>Pretraining</vt:lpstr>
      <vt:lpstr>HAN Document Annotations</vt:lpstr>
      <vt:lpstr>Most Important Words per Task</vt:lpstr>
      <vt:lpstr>Scaling</vt:lpstr>
      <vt:lpstr>Attention is All You Need</vt:lpstr>
      <vt:lpstr>Other Future Work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Attention Networks From Scratch</dc:title>
  <dc:creator>Shang Gao</dc:creator>
  <cp:lastModifiedBy>Shang Gao</cp:lastModifiedBy>
  <cp:revision>322</cp:revision>
  <dcterms:created xsi:type="dcterms:W3CDTF">2017-04-05T23:11:45Z</dcterms:created>
  <dcterms:modified xsi:type="dcterms:W3CDTF">2017-10-31T14:41:54Z</dcterms:modified>
</cp:coreProperties>
</file>